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9" r:id="rId3"/>
    <p:sldId id="263" r:id="rId4"/>
    <p:sldId id="271" r:id="rId5"/>
    <p:sldId id="264" r:id="rId6"/>
    <p:sldId id="265" r:id="rId7"/>
    <p:sldId id="260" r:id="rId8"/>
    <p:sldId id="268" r:id="rId9"/>
    <p:sldId id="266" r:id="rId10"/>
    <p:sldId id="269" r:id="rId11"/>
    <p:sldId id="267" r:id="rId12"/>
    <p:sldId id="261" r:id="rId13"/>
    <p:sldId id="272" r:id="rId14"/>
    <p:sldId id="273" r:id="rId15"/>
    <p:sldId id="274" r:id="rId16"/>
    <p:sldId id="275" r:id="rId17"/>
    <p:sldId id="276" r:id="rId18"/>
    <p:sldId id="262" r:id="rId19"/>
    <p:sldId id="277"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162" d="100"/>
          <a:sy n="162" d="100"/>
        </p:scale>
        <p:origin x="100" y="1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7/24/2021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7/24/2021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7/24/2021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7/24/2021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7/24/2021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7/24/2021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7/24/2021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7/24/2021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7/24/2021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7/24/2021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7/24/2021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7/24/2021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121002" y="4089290"/>
            <a:ext cx="5914589" cy="321807"/>
          </a:xfrm>
        </p:spPr>
        <p:txBody>
          <a:bodyPr>
            <a:noAutofit/>
          </a:bodyPr>
          <a:lstStyle/>
          <a:p>
            <a:r>
              <a:rPr lang="en-US" sz="4800" dirty="0"/>
              <a:t>Demystifying The Spectral Bias of Overparameterized Deep Neural Networks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Genglin Liu</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8FC5E69-E71B-4331-8EC1-F6237F8406ED}"/>
              </a:ext>
            </a:extLst>
          </p:cNvPr>
          <p:cNvSpPr>
            <a:spLocks noGrp="1"/>
          </p:cNvSpPr>
          <p:nvPr>
            <p:ph type="title"/>
          </p:nvPr>
        </p:nvSpPr>
        <p:spPr>
          <a:xfrm>
            <a:off x="1097280" y="286603"/>
            <a:ext cx="10058400" cy="1450757"/>
          </a:xfrm>
        </p:spPr>
        <p:txBody>
          <a:bodyPr>
            <a:normAutofit fontScale="90000"/>
          </a:bodyPr>
          <a:lstStyle/>
          <a:p>
            <a:r>
              <a:rPr lang="en-US" dirty="0"/>
              <a:t>Linear relationship between alpha, k and decay rate, without beta</a:t>
            </a:r>
          </a:p>
        </p:txBody>
      </p:sp>
      <p:pic>
        <p:nvPicPr>
          <p:cNvPr id="3" name="Picture 2" descr="Chart, line chart&#10;&#10;Description automatically generated">
            <a:extLst>
              <a:ext uri="{FF2B5EF4-FFF2-40B4-BE49-F238E27FC236}">
                <a16:creationId xmlns:a16="http://schemas.microsoft.com/office/drawing/2014/main" id="{43280F49-C2BF-45B3-A684-3041B17DB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94" y="2250040"/>
            <a:ext cx="5110675" cy="3389674"/>
          </a:xfrm>
          <a:prstGeom prst="rect">
            <a:avLst/>
          </a:prstGeom>
        </p:spPr>
      </p:pic>
      <p:pic>
        <p:nvPicPr>
          <p:cNvPr id="5" name="Picture 4" descr="Chart, line chart&#10;&#10;Description automatically generated">
            <a:extLst>
              <a:ext uri="{FF2B5EF4-FFF2-40B4-BE49-F238E27FC236}">
                <a16:creationId xmlns:a16="http://schemas.microsoft.com/office/drawing/2014/main" id="{7DCC183D-A7D8-449D-9841-B9AF6F808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4090" y="2250040"/>
            <a:ext cx="5131590" cy="3389674"/>
          </a:xfrm>
          <a:prstGeom prst="rect">
            <a:avLst/>
          </a:prstGeom>
        </p:spPr>
      </p:pic>
    </p:spTree>
    <p:extLst>
      <p:ext uri="{BB962C8B-B14F-4D97-AF65-F5344CB8AC3E}">
        <p14:creationId xmlns:p14="http://schemas.microsoft.com/office/powerpoint/2010/main" val="749432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65D07E-65BD-435F-A984-79FD28A812F5}"/>
              </a:ext>
            </a:extLst>
          </p:cNvPr>
          <p:cNvSpPr>
            <a:spLocks noGrp="1"/>
          </p:cNvSpPr>
          <p:nvPr>
            <p:ph type="title"/>
          </p:nvPr>
        </p:nvSpPr>
        <p:spPr>
          <a:xfrm>
            <a:off x="1097280" y="286603"/>
            <a:ext cx="10058400" cy="1450757"/>
          </a:xfrm>
        </p:spPr>
        <p:txBody>
          <a:bodyPr>
            <a:normAutofit/>
          </a:bodyPr>
          <a:lstStyle/>
          <a:p>
            <a:r>
              <a:rPr lang="en-US" sz="3600" dirty="0"/>
              <a:t>Linear relationship between beta vs k value, given fixed alpha</a:t>
            </a:r>
          </a:p>
        </p:txBody>
      </p:sp>
      <p:pic>
        <p:nvPicPr>
          <p:cNvPr id="6" name="Content Placeholder 5" descr="Chart, scatter chart&#10;&#10;Description automatically generated">
            <a:extLst>
              <a:ext uri="{FF2B5EF4-FFF2-40B4-BE49-F238E27FC236}">
                <a16:creationId xmlns:a16="http://schemas.microsoft.com/office/drawing/2014/main" id="{AEFCC1E2-03E0-4F09-B7CD-9F580ADF531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96963" y="2305106"/>
            <a:ext cx="4640262" cy="3379675"/>
          </a:xfrm>
        </p:spPr>
      </p:pic>
      <p:pic>
        <p:nvPicPr>
          <p:cNvPr id="13" name="Content Placeholder 12" descr="Chart, scatter chart&#10;&#10;Description automatically generated">
            <a:extLst>
              <a:ext uri="{FF2B5EF4-FFF2-40B4-BE49-F238E27FC236}">
                <a16:creationId xmlns:a16="http://schemas.microsoft.com/office/drawing/2014/main" id="{72204620-B1D2-4D18-A09E-3E054432C8A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16688" y="2315050"/>
            <a:ext cx="4638675" cy="3359787"/>
          </a:xfrm>
        </p:spPr>
      </p:pic>
    </p:spTree>
    <p:extLst>
      <p:ext uri="{BB962C8B-B14F-4D97-AF65-F5344CB8AC3E}">
        <p14:creationId xmlns:p14="http://schemas.microsoft.com/office/powerpoint/2010/main" val="1811885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6221D-7FE1-4646-B4C1-3B38519586D5}"/>
              </a:ext>
            </a:extLst>
          </p:cNvPr>
          <p:cNvSpPr>
            <a:spLocks noGrp="1"/>
          </p:cNvSpPr>
          <p:nvPr>
            <p:ph type="title"/>
          </p:nvPr>
        </p:nvSpPr>
        <p:spPr/>
        <p:txBody>
          <a:bodyPr>
            <a:normAutofit/>
          </a:bodyPr>
          <a:lstStyle/>
          <a:p>
            <a:r>
              <a:rPr lang="en-US" sz="4400" dirty="0"/>
              <a:t>Part 2: Multi-layer NTK</a:t>
            </a:r>
          </a:p>
        </p:txBody>
      </p:sp>
      <p:sp>
        <p:nvSpPr>
          <p:cNvPr id="3" name="Content Placeholder 2">
            <a:extLst>
              <a:ext uri="{FF2B5EF4-FFF2-40B4-BE49-F238E27FC236}">
                <a16:creationId xmlns:a16="http://schemas.microsoft.com/office/drawing/2014/main" id="{6DB82FFE-FDCC-4264-BB9A-EE7FBCDA6F00}"/>
              </a:ext>
            </a:extLst>
          </p:cNvPr>
          <p:cNvSpPr>
            <a:spLocks noGrp="1"/>
          </p:cNvSpPr>
          <p:nvPr>
            <p:ph idx="1"/>
          </p:nvPr>
        </p:nvSpPr>
        <p:spPr/>
        <p:txBody>
          <a:bodyPr>
            <a:normAutofit/>
          </a:bodyPr>
          <a:lstStyle/>
          <a:p>
            <a:r>
              <a:rPr lang="en-US" sz="2800" dirty="0"/>
              <a:t>Deep neural network with multiple activation functions can sometimes achieve much better approximation power than the ones with a single activation. Can we show that the spectral bias of NTK can be alleviated if one uses multiple activation functions?</a:t>
            </a:r>
          </a:p>
        </p:txBody>
      </p:sp>
    </p:spTree>
    <p:extLst>
      <p:ext uri="{BB962C8B-B14F-4D97-AF65-F5344CB8AC3E}">
        <p14:creationId xmlns:p14="http://schemas.microsoft.com/office/powerpoint/2010/main" val="1187916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04317-440F-4AB8-9936-5DE4A590F7C2}"/>
              </a:ext>
            </a:extLst>
          </p:cNvPr>
          <p:cNvSpPr>
            <a:spLocks noGrp="1"/>
          </p:cNvSpPr>
          <p:nvPr>
            <p:ph type="title"/>
          </p:nvPr>
        </p:nvSpPr>
        <p:spPr/>
        <p:txBody>
          <a:bodyPr>
            <a:normAutofit/>
          </a:bodyPr>
          <a:lstStyle/>
          <a:p>
            <a:r>
              <a:rPr lang="en-US" sz="4400" dirty="0"/>
              <a:t>Building the Multi-layer NTK</a:t>
            </a:r>
          </a:p>
        </p:txBody>
      </p:sp>
      <p:sp>
        <p:nvSpPr>
          <p:cNvPr id="3" name="Content Placeholder 2">
            <a:extLst>
              <a:ext uri="{FF2B5EF4-FFF2-40B4-BE49-F238E27FC236}">
                <a16:creationId xmlns:a16="http://schemas.microsoft.com/office/drawing/2014/main" id="{810510FD-3717-44E6-9D56-31C65C1850B7}"/>
              </a:ext>
            </a:extLst>
          </p:cNvPr>
          <p:cNvSpPr>
            <a:spLocks noGrp="1"/>
          </p:cNvSpPr>
          <p:nvPr>
            <p:ph idx="1"/>
          </p:nvPr>
        </p:nvSpPr>
        <p:spPr/>
        <p:txBody>
          <a:bodyPr>
            <a:normAutofit/>
          </a:bodyPr>
          <a:lstStyle/>
          <a:p>
            <a:r>
              <a:rPr lang="en-US" sz="2400" dirty="0"/>
              <a:t>To verify our idea, we had to extend our kernel construction from two layers to three layers, i.e., now we have an input layer and two hidden layers in our model. Because the sampling is now multivariate instead of the previous case, we had to build a new model from scratch to keep the computation coherent. </a:t>
            </a:r>
          </a:p>
          <a:p>
            <a:r>
              <a:rPr lang="en-US" sz="2400" dirty="0"/>
              <a:t>Similar to the two-layer case, we have an analytical solution for the ReLU network, as well as numerical approximation to a network with a general nonlinear activation, with both an entry-wise version and a vectorized version.</a:t>
            </a:r>
          </a:p>
          <a:p>
            <a:endParaRPr lang="en-US" dirty="0"/>
          </a:p>
        </p:txBody>
      </p:sp>
    </p:spTree>
    <p:extLst>
      <p:ext uri="{BB962C8B-B14F-4D97-AF65-F5344CB8AC3E}">
        <p14:creationId xmlns:p14="http://schemas.microsoft.com/office/powerpoint/2010/main" val="1799191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DD157-20F4-46B8-9B69-002487C97993}"/>
              </a:ext>
            </a:extLst>
          </p:cNvPr>
          <p:cNvSpPr>
            <a:spLocks noGrp="1"/>
          </p:cNvSpPr>
          <p:nvPr>
            <p:ph type="title"/>
          </p:nvPr>
        </p:nvSpPr>
        <p:spPr/>
        <p:txBody>
          <a:bodyPr>
            <a:normAutofit/>
          </a:bodyPr>
          <a:lstStyle/>
          <a:p>
            <a:r>
              <a:rPr lang="en-US" sz="4400" dirty="0"/>
              <a:t>Smoothness of Activation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D79AE3C-A483-4C1F-8B0C-90F05215BCD5}"/>
                  </a:ext>
                </a:extLst>
              </p:cNvPr>
              <p:cNvSpPr>
                <a:spLocks noGrp="1"/>
              </p:cNvSpPr>
              <p:nvPr>
                <p:ph idx="1"/>
              </p:nvPr>
            </p:nvSpPr>
            <p:spPr>
              <a:xfrm>
                <a:off x="1097280" y="2108201"/>
                <a:ext cx="5184250" cy="3760891"/>
              </a:xfrm>
            </p:spPr>
            <p:txBody>
              <a:bodyPr>
                <a:normAutofit fontScale="92500" lnSpcReduction="10000"/>
              </a:bodyPr>
              <a:lstStyle/>
              <a:p>
                <a:r>
                  <a:rPr lang="en-US" sz="2400" dirty="0"/>
                  <a:t>We know that the sine and cosine functions are smooth, </a:t>
                </a:r>
                <a:r>
                  <a:rPr lang="en-US" sz="2400" dirty="0" err="1"/>
                  <a:t>i.e</a:t>
                </a:r>
                <a:r>
                  <a:rPr lang="en-US" sz="2400" dirty="0"/>
                  <a:t> infinitely differentiable as any order of derivative is still a continuous. On the other hand, the rectified linear unit (ReLU) is a non-smooth function as even the first order of derivative is not continuous. As we raise ReLU to some power k, the resulting function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𝑅𝑒𝐿𝑈</m:t>
                        </m:r>
                      </m:e>
                      <m:sup>
                        <m:r>
                          <a:rPr lang="en-US" sz="2400" b="0" i="1" smtClean="0">
                            <a:latin typeface="Cambria Math" panose="02040503050406030204" pitchFamily="18" charset="0"/>
                          </a:rPr>
                          <m:t>𝑘</m:t>
                        </m:r>
                      </m:sup>
                    </m:sSup>
                    <m:r>
                      <a:rPr lang="en-US" sz="2400" b="0" i="1" smtClean="0">
                        <a:latin typeface="Cambria Math" panose="02040503050406030204" pitchFamily="18" charset="0"/>
                      </a:rPr>
                      <m:t> </m:t>
                    </m:r>
                  </m:oMath>
                </a14:m>
                <a:r>
                  <a:rPr lang="en-US" sz="2400" dirty="0"/>
                  <a:t>becomes somewhat "smoother" due to more differentiability</a:t>
                </a:r>
              </a:p>
              <a:p>
                <a:endParaRPr lang="en-US" dirty="0"/>
              </a:p>
            </p:txBody>
          </p:sp>
        </mc:Choice>
        <mc:Fallback>
          <p:sp>
            <p:nvSpPr>
              <p:cNvPr id="3" name="Content Placeholder 2">
                <a:extLst>
                  <a:ext uri="{FF2B5EF4-FFF2-40B4-BE49-F238E27FC236}">
                    <a16:creationId xmlns:a16="http://schemas.microsoft.com/office/drawing/2014/main" id="{DD79AE3C-A483-4C1F-8B0C-90F05215BCD5}"/>
                  </a:ext>
                </a:extLst>
              </p:cNvPr>
              <p:cNvSpPr>
                <a:spLocks noGrp="1" noRot="1" noChangeAspect="1" noMove="1" noResize="1" noEditPoints="1" noAdjustHandles="1" noChangeArrowheads="1" noChangeShapeType="1" noTextEdit="1"/>
              </p:cNvSpPr>
              <p:nvPr>
                <p:ph idx="1"/>
              </p:nvPr>
            </p:nvSpPr>
            <p:spPr>
              <a:xfrm>
                <a:off x="1097280" y="2108201"/>
                <a:ext cx="5184250" cy="3760891"/>
              </a:xfrm>
              <a:blipFill>
                <a:blip r:embed="rId2"/>
                <a:stretch>
                  <a:fillRect l="-1529" t="-1135" r="-3176"/>
                </a:stretch>
              </a:blipFill>
            </p:spPr>
            <p:txBody>
              <a:bodyPr/>
              <a:lstStyle/>
              <a:p>
                <a:r>
                  <a:rPr lang="en-US">
                    <a:noFill/>
                  </a:rPr>
                  <a:t> </a:t>
                </a:r>
              </a:p>
            </p:txBody>
          </p:sp>
        </mc:Fallback>
      </mc:AlternateContent>
      <p:pic>
        <p:nvPicPr>
          <p:cNvPr id="2052" name="Picture 4" descr="ReLU — PyTorch 1.9.0 documentation">
            <a:extLst>
              <a:ext uri="{FF2B5EF4-FFF2-40B4-BE49-F238E27FC236}">
                <a16:creationId xmlns:a16="http://schemas.microsoft.com/office/drawing/2014/main" id="{B7CF1426-B95C-43A1-886E-337CF6FA0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194" y="1932728"/>
            <a:ext cx="2834225" cy="21256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ine and TanH activation functions. The graphs of these functions are close to each other in [-π/2,π/2]\documentclass[12pt]{minimal} \usepackage{amsmath} \usepackage{wasysym} \usepackage{amsfonts} \usepackage{amssymb} \usepackage{amsbsy} \usepackage{mathrsfs} \usepackage{upgreek} \setlength{\oddsidemargin}{-69pt} \begin{document}$$[-\pi /2,\pi /2]$$\end{document}">
            <a:extLst>
              <a:ext uri="{FF2B5EF4-FFF2-40B4-BE49-F238E27FC236}">
                <a16:creationId xmlns:a16="http://schemas.microsoft.com/office/drawing/2014/main" id="{22749F01-E6D0-40B9-B3C5-98882CD05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6710" y="4302645"/>
            <a:ext cx="3069740" cy="1635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12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80337-5CAB-4C7B-B136-694375D76C3A}"/>
              </a:ext>
            </a:extLst>
          </p:cNvPr>
          <p:cNvSpPr>
            <a:spLocks noGrp="1"/>
          </p:cNvSpPr>
          <p:nvPr>
            <p:ph type="title"/>
          </p:nvPr>
        </p:nvSpPr>
        <p:spPr/>
        <p:txBody>
          <a:bodyPr>
            <a:normAutofit/>
          </a:bodyPr>
          <a:lstStyle/>
          <a:p>
            <a:r>
              <a:rPr lang="en-US" sz="4000" dirty="0"/>
              <a:t>Kernel Smoothness and Spectral Decay</a:t>
            </a:r>
          </a:p>
        </p:txBody>
      </p:sp>
      <p:sp>
        <p:nvSpPr>
          <p:cNvPr id="3" name="Content Placeholder 2">
            <a:extLst>
              <a:ext uri="{FF2B5EF4-FFF2-40B4-BE49-F238E27FC236}">
                <a16:creationId xmlns:a16="http://schemas.microsoft.com/office/drawing/2014/main" id="{D57628E0-8341-44CF-A2A4-FA435B00F6C4}"/>
              </a:ext>
            </a:extLst>
          </p:cNvPr>
          <p:cNvSpPr>
            <a:spLocks noGrp="1"/>
          </p:cNvSpPr>
          <p:nvPr>
            <p:ph idx="1"/>
          </p:nvPr>
        </p:nvSpPr>
        <p:spPr/>
        <p:txBody>
          <a:bodyPr>
            <a:normAutofit/>
          </a:bodyPr>
          <a:lstStyle/>
          <a:p>
            <a:r>
              <a:rPr lang="en-US" dirty="0"/>
              <a:t>We have known facts about the relationship between the smoothness of the kernel function and their RKHS. As observed in our 2-layer NTKs, smoother kernels (Gaussian kernel and sine/cosine-activated NTK) have a much steeper spectral decay (exponential as we observed) whereas the other non-smooth kernels such as Laplacian and ReLU-activated NTK have a slower eigenvalue decay, linear under the log-log scale.</a:t>
            </a:r>
          </a:p>
          <a:p>
            <a:r>
              <a:rPr lang="en-US" dirty="0"/>
              <a:t>For the multi-layer NTK with different activation functions, our initial speculation was that the smoothness of the kernel is governed by whatever activation function that comes first, i.e. if we have a sine activation function on the first hidden layer and ReLU on the second, then the kernel would exhibit a faster spectral decay rate than the one if we switched the order of the activation functions. However, our numerical experiments tells otherwise.</a:t>
            </a:r>
          </a:p>
        </p:txBody>
      </p:sp>
    </p:spTree>
    <p:extLst>
      <p:ext uri="{BB962C8B-B14F-4D97-AF65-F5344CB8AC3E}">
        <p14:creationId xmlns:p14="http://schemas.microsoft.com/office/powerpoint/2010/main" val="2565655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4C44898B-8A6A-46AA-8492-B16AA5043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977" y="611401"/>
            <a:ext cx="5326469" cy="2792663"/>
          </a:xfrm>
          <a:prstGeom prst="rect">
            <a:avLst/>
          </a:prstGeom>
        </p:spPr>
      </p:pic>
      <p:pic>
        <p:nvPicPr>
          <p:cNvPr id="7" name="Picture 6" descr="Chart, line chart&#10;&#10;Description automatically generated">
            <a:extLst>
              <a:ext uri="{FF2B5EF4-FFF2-40B4-BE49-F238E27FC236}">
                <a16:creationId xmlns:a16="http://schemas.microsoft.com/office/drawing/2014/main" id="{94C73CC6-CCC0-431F-9945-23CC5B31E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687" y="3517546"/>
            <a:ext cx="5261177" cy="2792663"/>
          </a:xfrm>
          <a:prstGeom prst="rect">
            <a:avLst/>
          </a:prstGeom>
        </p:spPr>
      </p:pic>
      <p:pic>
        <p:nvPicPr>
          <p:cNvPr id="9" name="Picture 8" descr="Chart, line chart&#10;&#10;Description automatically generated">
            <a:extLst>
              <a:ext uri="{FF2B5EF4-FFF2-40B4-BE49-F238E27FC236}">
                <a16:creationId xmlns:a16="http://schemas.microsoft.com/office/drawing/2014/main" id="{F9CBC490-540B-4446-8B81-0D9D59638F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8170" y="611401"/>
            <a:ext cx="5269008" cy="2796774"/>
          </a:xfrm>
          <a:prstGeom prst="rect">
            <a:avLst/>
          </a:prstGeom>
        </p:spPr>
      </p:pic>
      <p:pic>
        <p:nvPicPr>
          <p:cNvPr id="11" name="Picture 10" descr="Chart, line chart&#10;&#10;Description automatically generated">
            <a:extLst>
              <a:ext uri="{FF2B5EF4-FFF2-40B4-BE49-F238E27FC236}">
                <a16:creationId xmlns:a16="http://schemas.microsoft.com/office/drawing/2014/main" id="{7C62C557-FEA6-4296-B56C-1DE7636B4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517546"/>
            <a:ext cx="5261177" cy="2778930"/>
          </a:xfrm>
          <a:prstGeom prst="rect">
            <a:avLst/>
          </a:prstGeom>
        </p:spPr>
      </p:pic>
    </p:spTree>
    <p:extLst>
      <p:ext uri="{BB962C8B-B14F-4D97-AF65-F5344CB8AC3E}">
        <p14:creationId xmlns:p14="http://schemas.microsoft.com/office/powerpoint/2010/main" val="799273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342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46A4-8A59-4BEA-B252-A494ADA12E28}"/>
              </a:ext>
            </a:extLst>
          </p:cNvPr>
          <p:cNvSpPr>
            <a:spLocks noGrp="1"/>
          </p:cNvSpPr>
          <p:nvPr>
            <p:ph type="title"/>
          </p:nvPr>
        </p:nvSpPr>
        <p:spPr/>
        <p:txBody>
          <a:bodyPr>
            <a:normAutofit/>
          </a:bodyPr>
          <a:lstStyle/>
          <a:p>
            <a:r>
              <a:rPr lang="en-US" sz="4400" dirty="0"/>
              <a:t>Part III: Training in NTK regime</a:t>
            </a:r>
          </a:p>
        </p:txBody>
      </p:sp>
      <p:sp>
        <p:nvSpPr>
          <p:cNvPr id="3" name="Content Placeholder 2">
            <a:extLst>
              <a:ext uri="{FF2B5EF4-FFF2-40B4-BE49-F238E27FC236}">
                <a16:creationId xmlns:a16="http://schemas.microsoft.com/office/drawing/2014/main" id="{6696D6AE-08FC-4C39-94A4-FF27B9D8A15F}"/>
              </a:ext>
            </a:extLst>
          </p:cNvPr>
          <p:cNvSpPr>
            <a:spLocks noGrp="1"/>
          </p:cNvSpPr>
          <p:nvPr>
            <p:ph idx="1"/>
          </p:nvPr>
        </p:nvSpPr>
        <p:spPr/>
        <p:txBody>
          <a:bodyPr/>
          <a:lstStyle/>
          <a:p>
            <a:r>
              <a:rPr lang="en-US" dirty="0"/>
              <a:t>Consider the regression problem of fitting a target function containing multiple frequencies using neural networks. Due to the spectral bias, the high frequency mode is much difficult to learn compared to the lower modes.</a:t>
            </a:r>
          </a:p>
          <a:p>
            <a:r>
              <a:rPr lang="en-US" dirty="0"/>
              <a:t>What can we observe from training under the standard weight initialization vs training under in the neural tangent kernel regime?</a:t>
            </a:r>
          </a:p>
        </p:txBody>
      </p:sp>
    </p:spTree>
    <p:extLst>
      <p:ext uri="{BB962C8B-B14F-4D97-AF65-F5344CB8AC3E}">
        <p14:creationId xmlns:p14="http://schemas.microsoft.com/office/powerpoint/2010/main" val="4160012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diagram&#10;&#10;Description automatically generated with medium confidence">
            <a:extLst>
              <a:ext uri="{FF2B5EF4-FFF2-40B4-BE49-F238E27FC236}">
                <a16:creationId xmlns:a16="http://schemas.microsoft.com/office/drawing/2014/main" id="{4B1DB06B-7EEF-454F-AB38-2BB4DC234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021" y="441045"/>
            <a:ext cx="5182327" cy="5687489"/>
          </a:xfrm>
          <a:prstGeom prst="rect">
            <a:avLst/>
          </a:prstGeom>
        </p:spPr>
      </p:pic>
      <p:pic>
        <p:nvPicPr>
          <p:cNvPr id="7" name="Picture 6" descr="Chart, line chart&#10;&#10;Description automatically generated">
            <a:extLst>
              <a:ext uri="{FF2B5EF4-FFF2-40B4-BE49-F238E27FC236}">
                <a16:creationId xmlns:a16="http://schemas.microsoft.com/office/drawing/2014/main" id="{7D23F5AF-97A2-475B-9E82-019DDBB03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233" y="482884"/>
            <a:ext cx="5359748" cy="5727843"/>
          </a:xfrm>
          <a:prstGeom prst="rect">
            <a:avLst/>
          </a:prstGeom>
        </p:spPr>
      </p:pic>
    </p:spTree>
    <p:extLst>
      <p:ext uri="{BB962C8B-B14F-4D97-AF65-F5344CB8AC3E}">
        <p14:creationId xmlns:p14="http://schemas.microsoft.com/office/powerpoint/2010/main" val="1726243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6075C-8C90-45BF-BC33-F019F33C535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534A4548-DE4C-4AA2-A290-CABE60F7331B}"/>
              </a:ext>
            </a:extLst>
          </p:cNvPr>
          <p:cNvSpPr>
            <a:spLocks noGrp="1"/>
          </p:cNvSpPr>
          <p:nvPr>
            <p:ph idx="1"/>
          </p:nvPr>
        </p:nvSpPr>
        <p:spPr/>
        <p:txBody>
          <a:bodyPr/>
          <a:lstStyle/>
          <a:p>
            <a:r>
              <a:rPr lang="en-US" dirty="0"/>
              <a:t>- </a:t>
            </a:r>
            <a:r>
              <a:rPr lang="en-US" sz="2000" dirty="0"/>
              <a:t>What is NTK</a:t>
            </a:r>
          </a:p>
          <a:p>
            <a:r>
              <a:rPr lang="en-US" sz="2000" dirty="0"/>
              <a:t>- Part I: Matching </a:t>
            </a:r>
            <a:r>
              <a:rPr lang="en-US" sz="2000" dirty="0" err="1"/>
              <a:t>ReLU^k</a:t>
            </a:r>
            <a:r>
              <a:rPr lang="en-US" sz="2000" dirty="0"/>
              <a:t> activated kernels with generalized Laplacian kernels</a:t>
            </a:r>
          </a:p>
          <a:p>
            <a:r>
              <a:rPr lang="en-US" sz="2000" dirty="0"/>
              <a:t>- Part II: Spectral properties of multi-layer NTK with multiple activation functions</a:t>
            </a:r>
          </a:p>
          <a:p>
            <a:r>
              <a:rPr lang="en-US" sz="2000" dirty="0"/>
              <a:t>- Part III: Fitting a multi-scale regression target in NTK regime</a:t>
            </a:r>
          </a:p>
        </p:txBody>
      </p:sp>
    </p:spTree>
    <p:extLst>
      <p:ext uri="{BB962C8B-B14F-4D97-AF65-F5344CB8AC3E}">
        <p14:creationId xmlns:p14="http://schemas.microsoft.com/office/powerpoint/2010/main" val="3089442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9CF2194A-A3AD-446A-ACFD-6B86C7B21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420" y="400692"/>
            <a:ext cx="5257723" cy="5697020"/>
          </a:xfrm>
          <a:prstGeom prst="rect">
            <a:avLst/>
          </a:prstGeom>
        </p:spPr>
      </p:pic>
      <p:pic>
        <p:nvPicPr>
          <p:cNvPr id="5" name="Picture 4" descr="Diagram&#10;&#10;Description automatically generated">
            <a:extLst>
              <a:ext uri="{FF2B5EF4-FFF2-40B4-BE49-F238E27FC236}">
                <a16:creationId xmlns:a16="http://schemas.microsoft.com/office/drawing/2014/main" id="{53A06E78-8B49-4EB3-82B0-7FA4D2C4E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00692"/>
            <a:ext cx="4580770" cy="5892230"/>
          </a:xfrm>
          <a:prstGeom prst="rect">
            <a:avLst/>
          </a:prstGeom>
        </p:spPr>
      </p:pic>
    </p:spTree>
    <p:extLst>
      <p:ext uri="{BB962C8B-B14F-4D97-AF65-F5344CB8AC3E}">
        <p14:creationId xmlns:p14="http://schemas.microsoft.com/office/powerpoint/2010/main" val="62123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81CBB-5A8C-4185-9249-8ACC60873228}"/>
              </a:ext>
            </a:extLst>
          </p:cNvPr>
          <p:cNvSpPr>
            <a:spLocks noGrp="1"/>
          </p:cNvSpPr>
          <p:nvPr>
            <p:ph type="title"/>
          </p:nvPr>
        </p:nvSpPr>
        <p:spPr/>
        <p:txBody>
          <a:bodyPr>
            <a:normAutofit/>
          </a:bodyPr>
          <a:lstStyle/>
          <a:p>
            <a:r>
              <a:rPr lang="en-US" sz="4400" dirty="0"/>
              <a:t>Overparametrized Neural Networks</a:t>
            </a:r>
          </a:p>
        </p:txBody>
      </p:sp>
      <p:sp>
        <p:nvSpPr>
          <p:cNvPr id="3" name="Content Placeholder 2">
            <a:extLst>
              <a:ext uri="{FF2B5EF4-FFF2-40B4-BE49-F238E27FC236}">
                <a16:creationId xmlns:a16="http://schemas.microsoft.com/office/drawing/2014/main" id="{FB148CE9-D6F7-4729-A6D1-779170788AD0}"/>
              </a:ext>
            </a:extLst>
          </p:cNvPr>
          <p:cNvSpPr>
            <a:spLocks noGrp="1"/>
          </p:cNvSpPr>
          <p:nvPr>
            <p:ph idx="1"/>
          </p:nvPr>
        </p:nvSpPr>
        <p:spPr/>
        <p:txBody>
          <a:bodyPr>
            <a:normAutofit/>
          </a:bodyPr>
          <a:lstStyle/>
          <a:p>
            <a:r>
              <a:rPr lang="en-US" dirty="0"/>
              <a:t>The great success of modern machine learning is largely attributed to the use of deep neural networks.</a:t>
            </a:r>
          </a:p>
          <a:p>
            <a:r>
              <a:rPr lang="en-US" dirty="0"/>
              <a:t>It has been shown in the limit of infinite neurons, the neural networks behave very similarly to kernel regression with a special kernel called Neural Tangent Kernel (NTK)</a:t>
            </a:r>
          </a:p>
          <a:p>
            <a:r>
              <a:rPr lang="en-US" dirty="0"/>
              <a:t>Therefore  understanding the theoretical properties of NTK (such as its spectral property and learnability) would help us better understand the convergence and generalization error of neural networks in the overparameterization regime</a:t>
            </a:r>
          </a:p>
          <a:p>
            <a:r>
              <a:rPr lang="en-US" dirty="0"/>
              <a:t>Investigating the reproducing kernel Hilbert space (RKHS) associated to the NTK. </a:t>
            </a:r>
          </a:p>
          <a:p>
            <a:r>
              <a:rPr lang="en-US" dirty="0"/>
              <a:t>Studying the RKHS </a:t>
            </a:r>
            <a:r>
              <a:rPr lang="en-US" dirty="0">
                <a:sym typeface="Wingdings" panose="05000000000000000000" pitchFamily="2" charset="2"/>
              </a:rPr>
              <a:t> Compute the spectral decay of the kernel</a:t>
            </a:r>
            <a:endParaRPr lang="en-US" dirty="0"/>
          </a:p>
          <a:p>
            <a:endParaRPr lang="en-US" dirty="0"/>
          </a:p>
        </p:txBody>
      </p:sp>
    </p:spTree>
    <p:extLst>
      <p:ext uri="{BB962C8B-B14F-4D97-AF65-F5344CB8AC3E}">
        <p14:creationId xmlns:p14="http://schemas.microsoft.com/office/powerpoint/2010/main" val="1310663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7A705-1F28-41CF-B9BA-4BF0C5977052}"/>
              </a:ext>
            </a:extLst>
          </p:cNvPr>
          <p:cNvSpPr>
            <a:spLocks noGrp="1"/>
          </p:cNvSpPr>
          <p:nvPr>
            <p:ph type="title"/>
          </p:nvPr>
        </p:nvSpPr>
        <p:spPr/>
        <p:txBody>
          <a:bodyPr>
            <a:normAutofit/>
          </a:bodyPr>
          <a:lstStyle/>
          <a:p>
            <a:r>
              <a:rPr lang="en-US" sz="2800" dirty="0"/>
              <a:t>Recursive Definition of Neural Tangent Kernel</a:t>
            </a:r>
          </a:p>
        </p:txBody>
      </p:sp>
      <p:pic>
        <p:nvPicPr>
          <p:cNvPr id="8" name="Content Placeholder 7">
            <a:extLst>
              <a:ext uri="{FF2B5EF4-FFF2-40B4-BE49-F238E27FC236}">
                <a16:creationId xmlns:a16="http://schemas.microsoft.com/office/drawing/2014/main" id="{65466079-C36A-44C9-8413-E4982C98D6DC}"/>
              </a:ext>
            </a:extLst>
          </p:cNvPr>
          <p:cNvPicPr>
            <a:picLocks noGrp="1" noChangeAspect="1"/>
          </p:cNvPicPr>
          <p:nvPr>
            <p:ph idx="1"/>
          </p:nvPr>
        </p:nvPicPr>
        <p:blipFill>
          <a:blip r:embed="rId2"/>
          <a:stretch>
            <a:fillRect/>
          </a:stretch>
        </p:blipFill>
        <p:spPr>
          <a:xfrm>
            <a:off x="1804947" y="1964061"/>
            <a:ext cx="8658970" cy="3342468"/>
          </a:xfrm>
        </p:spPr>
      </p:pic>
      <p:pic>
        <p:nvPicPr>
          <p:cNvPr id="10" name="Picture 9">
            <a:extLst>
              <a:ext uri="{FF2B5EF4-FFF2-40B4-BE49-F238E27FC236}">
                <a16:creationId xmlns:a16="http://schemas.microsoft.com/office/drawing/2014/main" id="{AF0AC958-0E87-4072-816B-6D6CBB22D93B}"/>
              </a:ext>
            </a:extLst>
          </p:cNvPr>
          <p:cNvPicPr>
            <a:picLocks noChangeAspect="1"/>
          </p:cNvPicPr>
          <p:nvPr/>
        </p:nvPicPr>
        <p:blipFill>
          <a:blip r:embed="rId3"/>
          <a:stretch>
            <a:fillRect/>
          </a:stretch>
        </p:blipFill>
        <p:spPr>
          <a:xfrm>
            <a:off x="1804947" y="5422748"/>
            <a:ext cx="3827783" cy="620243"/>
          </a:xfrm>
          <a:prstGeom prst="rect">
            <a:avLst/>
          </a:prstGeom>
        </p:spPr>
      </p:pic>
    </p:spTree>
    <p:extLst>
      <p:ext uri="{BB962C8B-B14F-4D97-AF65-F5344CB8AC3E}">
        <p14:creationId xmlns:p14="http://schemas.microsoft.com/office/powerpoint/2010/main" val="1729851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30A08-FB3C-4BDA-8DBC-5A290CC92C2F}"/>
              </a:ext>
            </a:extLst>
          </p:cNvPr>
          <p:cNvSpPr>
            <a:spLocks noGrp="1"/>
          </p:cNvSpPr>
          <p:nvPr>
            <p:ph type="title"/>
          </p:nvPr>
        </p:nvSpPr>
        <p:spPr/>
        <p:txBody>
          <a:bodyPr>
            <a:normAutofit/>
          </a:bodyPr>
          <a:lstStyle/>
          <a:p>
            <a:r>
              <a:rPr lang="en-US" sz="4400" dirty="0"/>
              <a:t>NTK Theory</a:t>
            </a:r>
          </a:p>
        </p:txBody>
      </p:sp>
      <p:sp>
        <p:nvSpPr>
          <p:cNvPr id="3" name="Content Placeholder 2">
            <a:extLst>
              <a:ext uri="{FF2B5EF4-FFF2-40B4-BE49-F238E27FC236}">
                <a16:creationId xmlns:a16="http://schemas.microsoft.com/office/drawing/2014/main" id="{7B52BEAB-BCB6-4969-AC55-BF4E6E8BEDA9}"/>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MLPs have difficulty learning high frequency functions, a phenomenon referred to in the literature as "spectral bias“</a:t>
            </a:r>
          </a:p>
          <a:p>
            <a:pPr>
              <a:buFont typeface="Arial" panose="020B0604020202020204" pitchFamily="34" charset="0"/>
              <a:buChar char="•"/>
            </a:pPr>
            <a:r>
              <a:rPr lang="en-US" dirty="0"/>
              <a:t>NTK theory suggests that this is because standard coordinate-based MLPs correspond to kernels with a rapid frequency falloff, which effectively prevents them from being able to represent the high-frequency components in functions and content present in natural images and scenes (</a:t>
            </a:r>
            <a:r>
              <a:rPr lang="en-US" dirty="0" err="1"/>
              <a:t>Tancik</a:t>
            </a:r>
            <a:r>
              <a:rPr lang="en-US" dirty="0"/>
              <a:t> et al.)</a:t>
            </a:r>
          </a:p>
          <a:p>
            <a:pPr>
              <a:buFont typeface="Arial" panose="020B0604020202020204" pitchFamily="34" charset="0"/>
              <a:buChar char="•"/>
            </a:pPr>
            <a:r>
              <a:rPr lang="en-US" dirty="0"/>
              <a:t>The outputs of a network throughout gradient descent remain close to those of a linear dynamical system whose convergence rate is governed by the eigenvalues of the NTK matrix. Analysis of the NTK’s eigen-decomposition shows that its eigenvalue spectrum decays rapidly as a function of frequency, which explains the widely-observed "spectral bias" of deep networks towards learning low-frequency functions.</a:t>
            </a:r>
          </a:p>
        </p:txBody>
      </p:sp>
    </p:spTree>
    <p:extLst>
      <p:ext uri="{BB962C8B-B14F-4D97-AF65-F5344CB8AC3E}">
        <p14:creationId xmlns:p14="http://schemas.microsoft.com/office/powerpoint/2010/main" val="2091162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B538B-8873-4428-A08D-DBB798C80700}"/>
              </a:ext>
            </a:extLst>
          </p:cNvPr>
          <p:cNvSpPr>
            <a:spLocks noGrp="1"/>
          </p:cNvSpPr>
          <p:nvPr>
            <p:ph type="title"/>
          </p:nvPr>
        </p:nvSpPr>
        <p:spPr/>
        <p:txBody>
          <a:bodyPr>
            <a:normAutofit/>
          </a:bodyPr>
          <a:lstStyle/>
          <a:p>
            <a:r>
              <a:rPr lang="en-US" sz="4000" dirty="0"/>
              <a:t>Activation Functions and Smoothness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F15EB2-CE18-458B-A293-C9FF6A0E608A}"/>
                  </a:ext>
                </a:extLst>
              </p:cNvPr>
              <p:cNvSpPr>
                <a:spLocks noGrp="1"/>
              </p:cNvSpPr>
              <p:nvPr>
                <p:ph idx="1"/>
              </p:nvPr>
            </p:nvSpPr>
            <p:spPr/>
            <p:txBody>
              <a:bodyPr>
                <a:noAutofit/>
              </a:bodyPr>
              <a:lstStyle/>
              <a:p>
                <a:r>
                  <a:rPr lang="en-US" sz="2400" dirty="0"/>
                  <a:t>We investigate several activation functions, including the rectified linear unit (ReLU) and a family of ReLU variants where we exponentiate ReLU to a constant power k, obtaining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𝑅𝑒𝐿𝑈</m:t>
                        </m:r>
                      </m:e>
                      <m:sup>
                        <m:r>
                          <a:rPr lang="en-US" sz="2400" b="0" i="1" smtClean="0">
                            <a:latin typeface="Cambria Math" panose="02040503050406030204" pitchFamily="18" charset="0"/>
                          </a:rPr>
                          <m:t>𝑘</m:t>
                        </m:r>
                      </m:sup>
                    </m:sSup>
                  </m:oMath>
                </a14:m>
                <a:r>
                  <a:rPr lang="en-US" sz="2400" dirty="0"/>
                  <a:t>). Since with higher value of k,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𝑅𝑒𝐿𝑈</m:t>
                        </m:r>
                      </m:e>
                      <m:sup>
                        <m:r>
                          <a:rPr lang="en-US" sz="2400" b="0" i="1" smtClean="0">
                            <a:latin typeface="Cambria Math" panose="02040503050406030204" pitchFamily="18" charset="0"/>
                          </a:rPr>
                          <m:t>𝑘</m:t>
                        </m:r>
                      </m:sup>
                    </m:sSup>
                  </m:oMath>
                </a14:m>
                <a:r>
                  <a:rPr lang="en-US" sz="2400" dirty="0"/>
                  <a:t> becomes higher-order differentiable.</a:t>
                </a:r>
              </a:p>
              <a:p>
                <a:r>
                  <a:rPr lang="en-US" sz="2400" dirty="0"/>
                  <a:t>We also build NTK activated by smooth functions such as certain trigonometric functions, namely sine and cosine.</a:t>
                </a:r>
              </a:p>
              <a:p>
                <a:r>
                  <a:rPr lang="en-US" sz="2400" dirty="0"/>
                  <a:t>Idea: smooth kernels </a:t>
                </a:r>
                <a:r>
                  <a:rPr lang="en-US" sz="2400" dirty="0">
                    <a:sym typeface="Wingdings" panose="05000000000000000000" pitchFamily="2" charset="2"/>
                  </a:rPr>
                  <a:t> more rapid spectral decay</a:t>
                </a:r>
                <a:endParaRPr lang="en-US" sz="2400" dirty="0"/>
              </a:p>
            </p:txBody>
          </p:sp>
        </mc:Choice>
        <mc:Fallback>
          <p:sp>
            <p:nvSpPr>
              <p:cNvPr id="3" name="Content Placeholder 2">
                <a:extLst>
                  <a:ext uri="{FF2B5EF4-FFF2-40B4-BE49-F238E27FC236}">
                    <a16:creationId xmlns:a16="http://schemas.microsoft.com/office/drawing/2014/main" id="{A1F15EB2-CE18-458B-A293-C9FF6A0E608A}"/>
                  </a:ext>
                </a:extLst>
              </p:cNvPr>
              <p:cNvSpPr>
                <a:spLocks noGrp="1" noRot="1" noChangeAspect="1" noMove="1" noResize="1" noEditPoints="1" noAdjustHandles="1" noChangeArrowheads="1" noChangeShapeType="1" noTextEdit="1"/>
              </p:cNvSpPr>
              <p:nvPr>
                <p:ph idx="1"/>
              </p:nvPr>
            </p:nvSpPr>
            <p:spPr>
              <a:blipFill>
                <a:blip r:embed="rId2"/>
                <a:stretch>
                  <a:fillRect l="-909" t="-972" r="-424"/>
                </a:stretch>
              </a:blipFill>
            </p:spPr>
            <p:txBody>
              <a:bodyPr/>
              <a:lstStyle/>
              <a:p>
                <a:r>
                  <a:rPr lang="en-US">
                    <a:noFill/>
                  </a:rPr>
                  <a:t> </a:t>
                </a:r>
              </a:p>
            </p:txBody>
          </p:sp>
        </mc:Fallback>
      </mc:AlternateContent>
    </p:spTree>
    <p:extLst>
      <p:ext uri="{BB962C8B-B14F-4D97-AF65-F5344CB8AC3E}">
        <p14:creationId xmlns:p14="http://schemas.microsoft.com/office/powerpoint/2010/main" val="406365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0D1D8-511D-4B57-8B09-38CACB1087B3}"/>
              </a:ext>
            </a:extLst>
          </p:cNvPr>
          <p:cNvSpPr>
            <a:spLocks noGrp="1"/>
          </p:cNvSpPr>
          <p:nvPr>
            <p:ph type="title"/>
          </p:nvPr>
        </p:nvSpPr>
        <p:spPr/>
        <p:txBody>
          <a:bodyPr>
            <a:normAutofit/>
          </a:bodyPr>
          <a:lstStyle/>
          <a:p>
            <a:r>
              <a:rPr lang="en-US" sz="4400" dirty="0"/>
              <a:t>Part 1: Spectral Properties of Two-layer NTK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F7F38DF-DE7E-43E2-8CDD-5D3FCD4A98B8}"/>
                  </a:ext>
                </a:extLst>
              </p:cNvPr>
              <p:cNvSpPr>
                <a:spLocks noGrp="1"/>
              </p:cNvSpPr>
              <p:nvPr>
                <p:ph idx="1"/>
              </p:nvPr>
            </p:nvSpPr>
            <p:spPr/>
            <p:txBody>
              <a:bodyPr>
                <a:noAutofit/>
              </a:bodyPr>
              <a:lstStyle/>
              <a:p>
                <a:r>
                  <a:rPr lang="en-US" sz="2400" dirty="0"/>
                  <a:t>What happens to the RHKS of the NTK if ReLU is replaced by other activation function, such as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𝑅𝑒𝐿𝑈</m:t>
                        </m:r>
                      </m:e>
                      <m:sup>
                        <m:r>
                          <a:rPr lang="en-US" sz="2400" b="0" i="1" smtClean="0">
                            <a:latin typeface="Cambria Math" panose="02040503050406030204" pitchFamily="18" charset="0"/>
                          </a:rPr>
                          <m:t>𝑘</m:t>
                        </m:r>
                      </m:sup>
                    </m:sSup>
                    <m:r>
                      <a:rPr lang="en-US" sz="2400" b="0" i="1" smtClean="0">
                        <a:latin typeface="Cambria Math" panose="02040503050406030204" pitchFamily="18" charset="0"/>
                      </a:rPr>
                      <m:t> </m:t>
                    </m:r>
                  </m:oMath>
                </a14:m>
                <a:r>
                  <a:rPr lang="en-US" sz="2400" dirty="0"/>
                  <a:t>or smooth activation function such as sine, cosine? How does the RKHS compare to the ones of modified Laplacian kernels ?</a:t>
                </a:r>
              </a:p>
              <a:p>
                <a:pPr marL="0" indent="0">
                  <a:buNone/>
                </a:pPr>
                <a:r>
                  <a:rPr lang="en-US" sz="2400" dirty="0"/>
                  <a:t>Generalized Laplacian kernel: </a:t>
                </a:r>
                <a14:m>
                  <m:oMath xmlns:m="http://schemas.openxmlformats.org/officeDocument/2006/math">
                    <m:r>
                      <a:rPr lang="en-US" sz="2400" b="0" i="1" smtClean="0">
                        <a:latin typeface="Cambria Math" panose="02040503050406030204" pitchFamily="18" charset="0"/>
                      </a:rPr>
                      <m:t>𝐾</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e>
                      <m:sup>
                        <m:r>
                          <a:rPr lang="en-US" sz="2400" b="0" i="1" smtClean="0">
                            <a:latin typeface="Cambria Math" panose="02040503050406030204" pitchFamily="18" charset="0"/>
                          </a:rPr>
                          <m:t>𝑏</m:t>
                        </m:r>
                      </m:sup>
                    </m:sSup>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e>
                          <m:sup>
                            <m:r>
                              <a:rPr lang="en-US" sz="2400" b="0" i="1" smtClean="0">
                                <a:latin typeface="Cambria Math" panose="02040503050406030204" pitchFamily="18" charset="0"/>
                              </a:rPr>
                              <m:t>𝑎</m:t>
                            </m:r>
                          </m:sup>
                        </m:sSup>
                      </m:sup>
                    </m:sSup>
                    <m:r>
                      <a:rPr lang="en-US" sz="2400" b="0" i="1" smtClean="0">
                        <a:latin typeface="Cambria Math" panose="02040503050406030204" pitchFamily="18" charset="0"/>
                      </a:rPr>
                      <m:t>)</m:t>
                    </m:r>
                  </m:oMath>
                </a14:m>
                <a:endParaRPr lang="en-US" sz="2400" dirty="0"/>
              </a:p>
              <a:p>
                <a:pPr marL="0" indent="0">
                  <a:buNone/>
                </a:pPr>
                <a:r>
                  <a:rPr lang="en-US" sz="2400" dirty="0"/>
                  <a:t>Experiment: for alpha = 1 (Laplacian kernel) and alpha=2 (Gaussian kernel), find appropriate beta&gt;0 such that this kernel has a close spectral decay rate as the NTK with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𝑅𝑒𝐿𝑈</m:t>
                        </m:r>
                      </m:e>
                      <m:sup>
                        <m:r>
                          <a:rPr lang="en-US" sz="2400" b="0" i="1" smtClean="0">
                            <a:latin typeface="Cambria Math" panose="02040503050406030204" pitchFamily="18" charset="0"/>
                          </a:rPr>
                          <m:t>𝑘</m:t>
                        </m:r>
                      </m:sup>
                    </m:sSup>
                  </m:oMath>
                </a14:m>
                <a:r>
                  <a:rPr lang="en-US" sz="2400" dirty="0"/>
                  <a:t> activation, for each integer k in [1, 5].</a:t>
                </a:r>
              </a:p>
            </p:txBody>
          </p:sp>
        </mc:Choice>
        <mc:Fallback>
          <p:sp>
            <p:nvSpPr>
              <p:cNvPr id="3" name="Content Placeholder 2">
                <a:extLst>
                  <a:ext uri="{FF2B5EF4-FFF2-40B4-BE49-F238E27FC236}">
                    <a16:creationId xmlns:a16="http://schemas.microsoft.com/office/drawing/2014/main" id="{9F7F38DF-DE7E-43E2-8CDD-5D3FCD4A98B8}"/>
                  </a:ext>
                </a:extLst>
              </p:cNvPr>
              <p:cNvSpPr>
                <a:spLocks noGrp="1" noRot="1" noChangeAspect="1" noMove="1" noResize="1" noEditPoints="1" noAdjustHandles="1" noChangeArrowheads="1" noChangeShapeType="1" noTextEdit="1"/>
              </p:cNvSpPr>
              <p:nvPr>
                <p:ph idx="1"/>
              </p:nvPr>
            </p:nvSpPr>
            <p:spPr>
              <a:blipFill>
                <a:blip r:embed="rId2"/>
                <a:stretch>
                  <a:fillRect l="-1818" t="-972" r="-1394"/>
                </a:stretch>
              </a:blipFill>
            </p:spPr>
            <p:txBody>
              <a:bodyPr/>
              <a:lstStyle/>
              <a:p>
                <a:r>
                  <a:rPr lang="en-US">
                    <a:noFill/>
                  </a:rPr>
                  <a:t> </a:t>
                </a:r>
              </a:p>
            </p:txBody>
          </p:sp>
        </mc:Fallback>
      </mc:AlternateContent>
    </p:spTree>
    <p:extLst>
      <p:ext uri="{BB962C8B-B14F-4D97-AF65-F5344CB8AC3E}">
        <p14:creationId xmlns:p14="http://schemas.microsoft.com/office/powerpoint/2010/main" val="1578528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itle 1">
                <a:extLst>
                  <a:ext uri="{FF2B5EF4-FFF2-40B4-BE49-F238E27FC236}">
                    <a16:creationId xmlns:a16="http://schemas.microsoft.com/office/drawing/2014/main" id="{B016475E-CE76-4B52-A89C-61B6CD93E97C}"/>
                  </a:ext>
                </a:extLst>
              </p:cNvPr>
              <p:cNvSpPr>
                <a:spLocks noGrp="1"/>
              </p:cNvSpPr>
              <p:nvPr>
                <p:ph type="title"/>
              </p:nvPr>
            </p:nvSpPr>
            <p:spPr>
              <a:xfrm>
                <a:off x="1097280" y="286603"/>
                <a:ext cx="10058400" cy="1450757"/>
              </a:xfrm>
            </p:spPr>
            <p:txBody>
              <a:bodyPr>
                <a:normAutofit/>
              </a:bodyPr>
              <a:lstStyle/>
              <a:p>
                <a:r>
                  <a:rPr lang="en-US" sz="2800" dirty="0"/>
                  <a:t>Spectral decay of </a:t>
                </a: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𝑅𝑒𝐿𝑈</m:t>
                        </m:r>
                      </m:e>
                      <m:sup>
                        <m:r>
                          <a:rPr lang="en-US" sz="2800" b="0" i="1" smtClean="0">
                            <a:latin typeface="Cambria Math" panose="02040503050406030204" pitchFamily="18" charset="0"/>
                          </a:rPr>
                          <m:t>𝑘</m:t>
                        </m:r>
                      </m:sup>
                    </m:sSup>
                  </m:oMath>
                </a14:m>
                <a:r>
                  <a:rPr lang="en-US" sz="2800" dirty="0"/>
                  <a:t> NTK, </a:t>
                </a:r>
                <a14:m>
                  <m:oMath xmlns:m="http://schemas.openxmlformats.org/officeDocument/2006/math">
                    <m:r>
                      <m:rPr>
                        <m:sty m:val="p"/>
                      </m:rPr>
                      <a:rPr lang="en-US" sz="2800">
                        <a:latin typeface="Cambria Math" panose="02040503050406030204" pitchFamily="18" charset="0"/>
                      </a:rPr>
                      <m:t>Laplacian</m:t>
                    </m:r>
                    <m:r>
                      <a:rPr lang="en-US" sz="2800">
                        <a:latin typeface="Cambria Math" panose="02040503050406030204" pitchFamily="18" charset="0"/>
                      </a:rPr>
                      <m:t> </m:t>
                    </m:r>
                    <m:r>
                      <m:rPr>
                        <m:sty m:val="p"/>
                      </m:rPr>
                      <a:rPr lang="en-US" sz="2800">
                        <a:latin typeface="Cambria Math" panose="02040503050406030204" pitchFamily="18" charset="0"/>
                      </a:rPr>
                      <m:t>and</m:t>
                    </m:r>
                    <m:r>
                      <a:rPr lang="en-US" sz="2800">
                        <a:latin typeface="Cambria Math" panose="02040503050406030204" pitchFamily="18" charset="0"/>
                      </a:rPr>
                      <m:t> </m:t>
                    </m:r>
                    <m:r>
                      <m:rPr>
                        <m:sty m:val="p"/>
                      </m:rPr>
                      <a:rPr lang="en-US" sz="2800">
                        <a:latin typeface="Cambria Math" panose="02040503050406030204" pitchFamily="18" charset="0"/>
                      </a:rPr>
                      <m:t>Gaussian</m:t>
                    </m:r>
                    <m:r>
                      <a:rPr lang="en-US" sz="2800">
                        <a:latin typeface="Cambria Math" panose="02040503050406030204" pitchFamily="18" charset="0"/>
                      </a:rPr>
                      <m:t> </m:t>
                    </m:r>
                    <m:r>
                      <m:rPr>
                        <m:sty m:val="p"/>
                      </m:rPr>
                      <a:rPr lang="en-US" sz="2800">
                        <a:latin typeface="Cambria Math" panose="02040503050406030204" pitchFamily="18" charset="0"/>
                      </a:rPr>
                      <m:t>kernel</m:t>
                    </m:r>
                  </m:oMath>
                </a14:m>
                <a:endParaRPr lang="en-US" sz="2800" dirty="0"/>
              </a:p>
            </p:txBody>
          </p:sp>
        </mc:Choice>
        <mc:Fallback>
          <p:sp>
            <p:nvSpPr>
              <p:cNvPr id="8" name="Title 1">
                <a:extLst>
                  <a:ext uri="{FF2B5EF4-FFF2-40B4-BE49-F238E27FC236}">
                    <a16:creationId xmlns:a16="http://schemas.microsoft.com/office/drawing/2014/main" id="{B016475E-CE76-4B52-A89C-61B6CD93E97C}"/>
                  </a:ext>
                </a:extLst>
              </p:cNvPr>
              <p:cNvSpPr>
                <a:spLocks noGrp="1" noRot="1" noChangeAspect="1" noMove="1" noResize="1" noEditPoints="1" noAdjustHandles="1" noChangeArrowheads="1" noChangeShapeType="1" noTextEdit="1"/>
              </p:cNvSpPr>
              <p:nvPr>
                <p:ph type="title"/>
              </p:nvPr>
            </p:nvSpPr>
            <p:spPr>
              <a:xfrm>
                <a:off x="1097280" y="286603"/>
                <a:ext cx="10058400" cy="1450757"/>
              </a:xfrm>
              <a:blipFill>
                <a:blip r:embed="rId2"/>
                <a:stretch>
                  <a:fillRect l="-1212" b="-11765"/>
                </a:stretch>
              </a:blipFill>
            </p:spPr>
            <p:txBody>
              <a:bodyPr/>
              <a:lstStyle/>
              <a:p>
                <a:r>
                  <a:rPr lang="en-US">
                    <a:noFill/>
                  </a:rPr>
                  <a:t> </a:t>
                </a:r>
              </a:p>
            </p:txBody>
          </p:sp>
        </mc:Fallback>
      </mc:AlternateContent>
      <p:pic>
        <p:nvPicPr>
          <p:cNvPr id="3" name="Picture 2" descr="Chart, line chart&#10;&#10;Description automatically generated">
            <a:extLst>
              <a:ext uri="{FF2B5EF4-FFF2-40B4-BE49-F238E27FC236}">
                <a16:creationId xmlns:a16="http://schemas.microsoft.com/office/drawing/2014/main" id="{8A84A91A-C72B-4B4F-89C0-2326C4570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9" y="2639277"/>
            <a:ext cx="4889951" cy="2579449"/>
          </a:xfrm>
          <a:prstGeom prst="rect">
            <a:avLst/>
          </a:prstGeom>
          <a:noFill/>
        </p:spPr>
      </p:pic>
      <p:pic>
        <p:nvPicPr>
          <p:cNvPr id="5" name="Content Placeholder 4" descr="Chart, line chart&#10;&#10;Description automatically generated">
            <a:extLst>
              <a:ext uri="{FF2B5EF4-FFF2-40B4-BE49-F238E27FC236}">
                <a16:creationId xmlns:a16="http://schemas.microsoft.com/office/drawing/2014/main" id="{5166286E-0965-4FEB-A168-37BD9A5313B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516688" y="2614158"/>
            <a:ext cx="4889951" cy="2626601"/>
          </a:xfrm>
        </p:spPr>
      </p:pic>
    </p:spTree>
    <p:extLst>
      <p:ext uri="{BB962C8B-B14F-4D97-AF65-F5344CB8AC3E}">
        <p14:creationId xmlns:p14="http://schemas.microsoft.com/office/powerpoint/2010/main" val="2004584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 line chart&#10;&#10;Description automatically generated">
            <a:extLst>
              <a:ext uri="{FF2B5EF4-FFF2-40B4-BE49-F238E27FC236}">
                <a16:creationId xmlns:a16="http://schemas.microsoft.com/office/drawing/2014/main" id="{70D21498-D52E-4F03-8D09-6C7AE4020FBB}"/>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972513" y="440290"/>
            <a:ext cx="4640263" cy="2370137"/>
          </a:xfrm>
        </p:spPr>
      </p:pic>
      <p:pic>
        <p:nvPicPr>
          <p:cNvPr id="10" name="Content Placeholder 9" descr="Chart, line chart&#10;&#10;Description automatically generated">
            <a:extLst>
              <a:ext uri="{FF2B5EF4-FFF2-40B4-BE49-F238E27FC236}">
                <a16:creationId xmlns:a16="http://schemas.microsoft.com/office/drawing/2014/main" id="{E8EBE9FF-3D89-4679-8844-110995B45EC2}"/>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6170666" y="440290"/>
            <a:ext cx="4936033" cy="2447745"/>
          </a:xfrm>
        </p:spPr>
      </p:pic>
      <p:pic>
        <p:nvPicPr>
          <p:cNvPr id="12" name="Picture 11" descr="Chart, line chart&#10;&#10;Description automatically generated">
            <a:extLst>
              <a:ext uri="{FF2B5EF4-FFF2-40B4-BE49-F238E27FC236}">
                <a16:creationId xmlns:a16="http://schemas.microsoft.com/office/drawing/2014/main" id="{87D45631-A5B1-4630-8E9A-A1BC3304B0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089" y="3181336"/>
            <a:ext cx="5039256" cy="2506319"/>
          </a:xfrm>
          <a:prstGeom prst="rect">
            <a:avLst/>
          </a:prstGeom>
        </p:spPr>
      </p:pic>
      <p:pic>
        <p:nvPicPr>
          <p:cNvPr id="14" name="Picture 13" descr="Chart, line chart&#10;&#10;Description automatically generated">
            <a:extLst>
              <a:ext uri="{FF2B5EF4-FFF2-40B4-BE49-F238E27FC236}">
                <a16:creationId xmlns:a16="http://schemas.microsoft.com/office/drawing/2014/main" id="{6E745DF0-B48B-4953-B3E7-8896C27008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0666" y="3164198"/>
            <a:ext cx="4884223" cy="2506319"/>
          </a:xfrm>
          <a:prstGeom prst="rect">
            <a:avLst/>
          </a:prstGeom>
        </p:spPr>
      </p:pic>
    </p:spTree>
    <p:extLst>
      <p:ext uri="{BB962C8B-B14F-4D97-AF65-F5344CB8AC3E}">
        <p14:creationId xmlns:p14="http://schemas.microsoft.com/office/powerpoint/2010/main" val="2429117720"/>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{224B9BE0-43F2-4DA0-B2E0-88D75A4E9FC4}tf56160789_win32</Template>
  <TotalTime>1304</TotalTime>
  <Words>981</Words>
  <Application>Microsoft Office PowerPoint</Application>
  <PresentationFormat>Widescreen</PresentationFormat>
  <Paragraphs>42</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Bookman Old Style</vt:lpstr>
      <vt:lpstr>Calibri</vt:lpstr>
      <vt:lpstr>Cambria Math</vt:lpstr>
      <vt:lpstr>Franklin Gothic Book</vt:lpstr>
      <vt:lpstr>1_RetrospectVTI</vt:lpstr>
      <vt:lpstr>Demystifying The Spectral Bias of Overparameterized Deep Neural Networks</vt:lpstr>
      <vt:lpstr>Outline</vt:lpstr>
      <vt:lpstr>Overparametrized Neural Networks</vt:lpstr>
      <vt:lpstr>Recursive Definition of Neural Tangent Kernel</vt:lpstr>
      <vt:lpstr>NTK Theory</vt:lpstr>
      <vt:lpstr>Activation Functions and Smoothness</vt:lpstr>
      <vt:lpstr>Part 1: Spectral Properties of Two-layer NTK</vt:lpstr>
      <vt:lpstr>Spectral decay of 〖ReLU〗^k NTK, Laplacian and Gaussian kernel</vt:lpstr>
      <vt:lpstr>PowerPoint Presentation</vt:lpstr>
      <vt:lpstr>Linear relationship between alpha, k and decay rate, without beta</vt:lpstr>
      <vt:lpstr>Linear relationship between beta vs k value, given fixed alpha</vt:lpstr>
      <vt:lpstr>Part 2: Multi-layer NTK</vt:lpstr>
      <vt:lpstr>Building the Multi-layer NTK</vt:lpstr>
      <vt:lpstr>Smoothness of Activation Function</vt:lpstr>
      <vt:lpstr>Kernel Smoothness and Spectral Decay</vt:lpstr>
      <vt:lpstr>PowerPoint Presentation</vt:lpstr>
      <vt:lpstr>PowerPoint Presentation</vt:lpstr>
      <vt:lpstr>Part III: Training in NTK regime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Genglin Liu</dc:creator>
  <cp:lastModifiedBy>Genglin Liu</cp:lastModifiedBy>
  <cp:revision>12</cp:revision>
  <dcterms:created xsi:type="dcterms:W3CDTF">2021-07-23T18:49:07Z</dcterms:created>
  <dcterms:modified xsi:type="dcterms:W3CDTF">2021-07-25T04:19:00Z</dcterms:modified>
</cp:coreProperties>
</file>